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5" r:id="rId6"/>
    <p:sldId id="260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67" r:id="rId17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1" autoAdjust="0"/>
  </p:normalViewPr>
  <p:slideViewPr>
    <p:cSldViewPr snapToGrid="0">
      <p:cViewPr>
        <p:scale>
          <a:sx n="84" d="100"/>
          <a:sy n="84" d="100"/>
        </p:scale>
        <p:origin x="1572" y="7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0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39D37AB-764B-4ACF-973B-7F810CBDA8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5F04718-CFF8-40A2-B8EB-59CA1ACB85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BA4B5-D140-490E-8D03-B70012B5A6D1}" type="datetime1">
              <a:rPr lang="ru-RU" smtClean="0"/>
              <a:t>11.10.2024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35F6F49-20F3-4FD8-A6CE-7361ADD229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1807D0-F2A4-4B69-A7EC-D9A4D94890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752F2-E172-4BD4-A43A-2E23B07ED8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499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ED7F2-571E-4189-A38B-DB1E62DD2F92}" type="datetime1">
              <a:rPr lang="ru-RU" smtClean="0"/>
              <a:pPr/>
              <a:t>11.10.2024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61EC3-BEA3-430C-8283-68025705DDF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57300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61EC3-BEA3-430C-8283-68025705DDF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87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61EC3-BEA3-430C-8283-68025705DDF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137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61EC3-BEA3-430C-8283-68025705DDF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813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61EC3-BEA3-430C-8283-68025705DDF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647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663CB3-031B-4322-9B39-0C663A84FF6B}" type="datetime1">
              <a:rPr lang="ru-RU" noProof="0" smtClean="0"/>
              <a:t>11.10.2024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3E3FE9-B737-4871-8DC6-C686E2D2E7D3}" type="datetime1">
              <a:rPr lang="ru-RU" noProof="0" smtClean="0"/>
              <a:t>11.10.2024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8" name="Текст 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221D3A-2595-4E89-BD59-A51E0B4C4808}" type="datetime1">
              <a:rPr lang="ru-RU" noProof="0" smtClean="0"/>
              <a:t>11.10.2024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4" name="Текст 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2D43AE-1D8D-4026-BBC4-3D1AFE2A3809}" type="datetime1">
              <a:rPr lang="ru-RU" noProof="0" smtClean="0"/>
              <a:t>11.10.2024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Надпись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«</a:t>
            </a:r>
          </a:p>
        </p:txBody>
      </p:sp>
      <p:sp>
        <p:nvSpPr>
          <p:cNvPr id="13" name="Надпись 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1B95D7-8B2C-4D7A-8452-E64C17750E10}" type="datetime1">
              <a:rPr lang="ru-RU" noProof="0" smtClean="0"/>
              <a:t>11.10.2024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6" name="Текст 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4" name="Текст 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cxnSp>
        <p:nvCxnSpPr>
          <p:cNvPr id="17" name="Прямая соединительная линия 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 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C4234C-A75C-425C-984C-313B4C2F5ED2}" type="datetime1">
              <a:rPr lang="ru-RU" noProof="0" smtClean="0"/>
              <a:t>11.10.2024</a:t>
            </a:fld>
            <a:endParaRPr lang="ru-RU" noProof="0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9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0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4" name="Текст 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1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4" name="Текст 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cxnSp>
        <p:nvCxnSpPr>
          <p:cNvPr id="17" name="Прямая соединительная линия 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 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72FF69-75E4-47A6-B407-F71C4142FD3D}" type="datetime1">
              <a:rPr lang="ru-RU" noProof="0" smtClean="0"/>
              <a:t>11.10.2024</a:t>
            </a:fld>
            <a:endParaRPr lang="ru-RU" noProof="0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8909E9-A188-451B-89E1-4745E905AF5A}" type="datetime1">
              <a:rPr lang="ru-RU" noProof="0" smtClean="0"/>
              <a:t>11.10.2024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2E9C98-CDFE-4F0E-AC53-E63DA2D354D3}" type="datetime1">
              <a:rPr lang="ru-RU" noProof="0" smtClean="0"/>
              <a:t>11.10.2024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E7FBDD-B546-4F89-A271-215CA65CF96F}" type="datetime1">
              <a:rPr lang="ru-RU" noProof="0" smtClean="0"/>
              <a:t>11.10.2024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5C673F-0519-45DD-83E6-D26ADD1EEE5C}" type="datetime1">
              <a:rPr lang="ru-RU" noProof="0" smtClean="0"/>
              <a:t>11.10.2024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B3D844-B2A7-4A3C-832D-69289F9A2292}" type="datetime1">
              <a:rPr lang="ru-RU" noProof="0" smtClean="0"/>
              <a:t>11.10.2024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D79C44-F1CF-441E-99FD-712B496103FA}" type="datetime1">
              <a:rPr lang="ru-RU" noProof="0" smtClean="0"/>
              <a:t>11.10.2024</a:t>
            </a:fld>
            <a:endParaRPr lang="ru-RU" noProof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7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D308E7-F0A1-43DF-B765-09E3BE2C9938}" type="datetime1">
              <a:rPr lang="ru-RU" noProof="0" smtClean="0"/>
              <a:t>11.10.2024</a:t>
            </a:fld>
            <a:endParaRPr lang="ru-RU" noProof="0"/>
          </a:p>
        </p:txBody>
      </p:sp>
      <p:sp>
        <p:nvSpPr>
          <p:cNvPr id="5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0A5B94-615E-4ECF-9834-CCA5B2882595}" type="datetime1">
              <a:rPr lang="ru-RU" noProof="0" smtClean="0"/>
              <a:t>11.10.2024</a:t>
            </a:fld>
            <a:endParaRPr lang="ru-RU" noProof="0"/>
          </a:p>
        </p:txBody>
      </p:sp>
      <p:sp>
        <p:nvSpPr>
          <p:cNvPr id="5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DE9A6A-5FF4-4BC8-BE9D-D0B28E07ED08}" type="datetime1">
              <a:rPr lang="ru-RU" noProof="0" smtClean="0"/>
              <a:t>11.10.2024</a:t>
            </a:fld>
            <a:endParaRPr lang="ru-RU" noProof="0"/>
          </a:p>
        </p:txBody>
      </p:sp>
      <p:sp>
        <p:nvSpPr>
          <p:cNvPr id="5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C82C95-57CB-4637-908D-E009952AF30F}" type="datetime1">
              <a:rPr lang="ru-RU" noProof="0" smtClean="0"/>
              <a:t>11.10.2024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Овал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39671958-9150-4522-9DD7-0CB409C454A6}" type="datetime1">
              <a:rPr lang="ru-RU" noProof="0" smtClean="0"/>
              <a:t>11.10.2024</a:t>
            </a:fld>
            <a:endParaRPr lang="ru-RU" noProof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 descr="связи цепочки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15" y="1447799"/>
            <a:ext cx="11012990" cy="3329581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Кроссплатформенная разработка</a:t>
            </a:r>
            <a:endParaRPr lang="ru-RU" dirty="0"/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Языки программирования</a:t>
            </a:r>
            <a:endParaRPr lang="ru-RU" dirty="0"/>
          </a:p>
        </p:txBody>
      </p:sp>
      <p:sp>
        <p:nvSpPr>
          <p:cNvPr id="20" name="Прямоугольник 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US" dirty="0" err="1" smtClean="0"/>
              <a:t>TypeScript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46111" y="2233227"/>
            <a:ext cx="40287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/>
              <a:t>Используется как расширение </a:t>
            </a:r>
            <a:r>
              <a:rPr lang="ru-RU" altLang="ru-RU" dirty="0" err="1"/>
              <a:t>JavaScript</a:t>
            </a:r>
            <a:r>
              <a:rPr lang="ru-RU" altLang="ru-RU" dirty="0"/>
              <a:t> во многих кроссплатформенных </a:t>
            </a:r>
            <a:r>
              <a:rPr lang="ru-RU" altLang="ru-RU" dirty="0" err="1"/>
              <a:t>фреймворках</a:t>
            </a:r>
            <a:r>
              <a:rPr lang="ru-RU" altLang="ru-RU" dirty="0"/>
              <a:t> (</a:t>
            </a:r>
            <a:r>
              <a:rPr lang="ru-RU" altLang="ru-RU" dirty="0" err="1"/>
              <a:t>React</a:t>
            </a:r>
            <a:r>
              <a:rPr lang="ru-RU" altLang="ru-RU" dirty="0"/>
              <a:t> </a:t>
            </a:r>
            <a:r>
              <a:rPr lang="ru-RU" altLang="ru-RU" dirty="0" err="1"/>
              <a:t>Native</a:t>
            </a:r>
            <a:r>
              <a:rPr lang="ru-RU" altLang="ru-RU" dirty="0"/>
              <a:t>, </a:t>
            </a:r>
            <a:r>
              <a:rPr lang="ru-RU" altLang="ru-RU" dirty="0" err="1"/>
              <a:t>Ionic</a:t>
            </a:r>
            <a:r>
              <a:rPr lang="ru-RU" altLang="ru-RU" dirty="0" smtClean="0"/>
              <a:t>).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/>
              <a:t>Преимущество: улучшенная поддержка типов и большой экосистемы </a:t>
            </a:r>
            <a:r>
              <a:rPr lang="ru-RU" altLang="ru-RU" dirty="0" err="1"/>
              <a:t>JavaScript</a:t>
            </a:r>
            <a:r>
              <a:rPr lang="ru-RU" altLang="ru-RU" dirty="0"/>
              <a:t>.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49" y="1430896"/>
            <a:ext cx="6316947" cy="4466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82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US" dirty="0" smtClean="0"/>
              <a:t>Rust </a:t>
            </a:r>
            <a:r>
              <a:rPr lang="ru-RU" dirty="0"/>
              <a:t>(с </a:t>
            </a:r>
            <a:r>
              <a:rPr lang="ru-RU" dirty="0" err="1"/>
              <a:t>фреймворком</a:t>
            </a:r>
            <a:r>
              <a:rPr lang="ru-RU" dirty="0"/>
              <a:t> </a:t>
            </a:r>
            <a:r>
              <a:rPr lang="en-US" b="1" dirty="0" err="1"/>
              <a:t>Tauri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903" y="1445485"/>
            <a:ext cx="6143341" cy="29664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3083903" y="4589056"/>
            <a:ext cx="61433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/>
              <a:t>Новое и быстро развивающееся </a:t>
            </a:r>
            <a:r>
              <a:rPr lang="ru-RU" altLang="ru-RU" dirty="0" smtClean="0"/>
              <a:t>направление.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 smtClean="0"/>
              <a:t>Преимущество: безопасная память и высокая производительность, возможность создавать компактные приложения для </a:t>
            </a:r>
            <a:r>
              <a:rPr lang="ru-RU" altLang="ru-RU" dirty="0" err="1" smtClean="0"/>
              <a:t>Windows</a:t>
            </a:r>
            <a:r>
              <a:rPr lang="ru-RU" altLang="ru-RU" dirty="0" smtClean="0"/>
              <a:t>, </a:t>
            </a:r>
            <a:r>
              <a:rPr lang="ru-RU" altLang="ru-RU" dirty="0" err="1" smtClean="0"/>
              <a:t>macOS</a:t>
            </a:r>
            <a:r>
              <a:rPr lang="ru-RU" altLang="ru-RU" dirty="0" smtClean="0"/>
              <a:t>, </a:t>
            </a:r>
            <a:r>
              <a:rPr lang="en-US" altLang="ru-RU" dirty="0" smtClean="0"/>
              <a:t>Linux, </a:t>
            </a:r>
            <a:r>
              <a:rPr lang="ru-RU" altLang="ru-RU" dirty="0"/>
              <a:t>а также мобильных платформ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0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ru-RU" dirty="0" smtClean="0"/>
              <a:t>Выбор языка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71790" y="1890620"/>
            <a:ext cx="940472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Выбор зависит от</a:t>
            </a:r>
            <a:r>
              <a:rPr lang="ru-RU" sz="3200" dirty="0" smtClean="0"/>
              <a:t>:</a:t>
            </a:r>
          </a:p>
          <a:p>
            <a:endParaRPr lang="ru-RU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Целей </a:t>
            </a:r>
            <a:r>
              <a:rPr lang="ru-RU" sz="3200" dirty="0" smtClean="0"/>
              <a:t>проекта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/>
              <a:t>Производительности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Команды </a:t>
            </a:r>
            <a:r>
              <a:rPr lang="ru-RU" sz="3200" dirty="0" smtClean="0"/>
              <a:t>разработчиков</a:t>
            </a:r>
            <a:endParaRPr lang="ru-RU" sz="32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331" y="1853248"/>
            <a:ext cx="5133213" cy="3576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550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 14" descr="абстрактный дизайн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ru-RU"/>
              <a:t>Спасибо за внимание!</a:t>
            </a:r>
          </a:p>
        </p:txBody>
      </p:sp>
      <p:sp>
        <p:nvSpPr>
          <p:cNvPr id="57" name="Прямоугольник 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Рисунок 1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Рисунок 1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Овал 1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5" name="Прямоугольник 1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Объект 13" descr="геометрическая фигура на заднем фоне из кругов и линий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7" name="Прямоугольник 136">
            <a:extLst>
              <a:ext uri="{FF2B5EF4-FFF2-40B4-BE49-F238E27FC236}">
                <a16:creationId xmlns:a16="http://schemas.microsoft.com/office/drawing/2014/main" id="{529DF628-3DC1-41BF-9730-E680D7FC23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19526"/>
            <a:ext cx="7469983" cy="767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ru-RU" sz="3200" dirty="0" smtClean="0">
                <a:solidFill>
                  <a:schemeClr val="bg1"/>
                </a:solidFill>
              </a:rPr>
              <a:t>Языки программирования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39" name="Прямоугольник 138">
            <a:extLst>
              <a:ext uri="{FF2B5EF4-FFF2-40B4-BE49-F238E27FC236}">
                <a16:creationId xmlns:a16="http://schemas.microsoft.com/office/drawing/2014/main" id="{623695FD-17A6-460C-AFB4-A56F8DFB4E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677768" y="1574929"/>
            <a:ext cx="1088216" cy="1022992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8" name="Прямоугольник 17"/>
          <p:cNvSpPr/>
          <p:nvPr/>
        </p:nvSpPr>
        <p:spPr>
          <a:xfrm>
            <a:off x="5677758" y="1574929"/>
            <a:ext cx="1088216" cy="1022992"/>
          </a:xfrm>
          <a:prstGeom prst="rect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9" name="Прямоугольник 18"/>
          <p:cNvSpPr/>
          <p:nvPr/>
        </p:nvSpPr>
        <p:spPr>
          <a:xfrm>
            <a:off x="3677768" y="5486905"/>
            <a:ext cx="1088216" cy="1022992"/>
          </a:xfrm>
          <a:prstGeom prst="rect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0" name="Прямоугольник 19"/>
          <p:cNvSpPr/>
          <p:nvPr/>
        </p:nvSpPr>
        <p:spPr>
          <a:xfrm>
            <a:off x="7672286" y="3563577"/>
            <a:ext cx="1088216" cy="1022992"/>
          </a:xfrm>
          <a:prstGeom prst="rect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1" name="Прямоугольник 20"/>
          <p:cNvSpPr/>
          <p:nvPr/>
        </p:nvSpPr>
        <p:spPr>
          <a:xfrm>
            <a:off x="3677768" y="3566799"/>
            <a:ext cx="1088216" cy="1022992"/>
          </a:xfrm>
          <a:prstGeom prst="rect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2" name="Прямоугольник 21"/>
          <p:cNvSpPr/>
          <p:nvPr/>
        </p:nvSpPr>
        <p:spPr>
          <a:xfrm>
            <a:off x="5675027" y="3566799"/>
            <a:ext cx="1088216" cy="1022992"/>
          </a:xfrm>
          <a:prstGeom prst="rect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3" name="Прямоугольник 22"/>
          <p:cNvSpPr/>
          <p:nvPr/>
        </p:nvSpPr>
        <p:spPr>
          <a:xfrm>
            <a:off x="9683710" y="3563577"/>
            <a:ext cx="1088216" cy="1022992"/>
          </a:xfrm>
          <a:prstGeom prst="rect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4" name="Прямоугольник 23"/>
          <p:cNvSpPr/>
          <p:nvPr/>
        </p:nvSpPr>
        <p:spPr>
          <a:xfrm>
            <a:off x="9683710" y="1574929"/>
            <a:ext cx="1088216" cy="1022992"/>
          </a:xfrm>
          <a:prstGeom prst="rect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5" name="Прямоугольник 24"/>
          <p:cNvSpPr/>
          <p:nvPr/>
        </p:nvSpPr>
        <p:spPr>
          <a:xfrm>
            <a:off x="7677748" y="1574929"/>
            <a:ext cx="1088216" cy="1022992"/>
          </a:xfrm>
          <a:prstGeom prst="rect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" name="Прямоугольник 3"/>
          <p:cNvSpPr/>
          <p:nvPr/>
        </p:nvSpPr>
        <p:spPr>
          <a:xfrm>
            <a:off x="3545248" y="2734433"/>
            <a:ext cx="1353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JavaScript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886392" y="2734433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Dart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933303" y="2730416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C#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835723" y="2731211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Kotlin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896306" y="4654539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C++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738915" y="4654539"/>
            <a:ext cx="955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Python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843535" y="4654539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Ruby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63212" y="4654539"/>
            <a:ext cx="132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TypeScript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905759" y="6535519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Rust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66" y="1748894"/>
            <a:ext cx="683020" cy="675061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219" y="1794471"/>
            <a:ext cx="687831" cy="634813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862" y="1768610"/>
            <a:ext cx="663061" cy="628212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884" y="1748778"/>
            <a:ext cx="658900" cy="667876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72" y="3744785"/>
            <a:ext cx="685414" cy="660576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297" y="3744785"/>
            <a:ext cx="685414" cy="664114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270" y="3692223"/>
            <a:ext cx="695892" cy="713138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110" y="3742894"/>
            <a:ext cx="685413" cy="664358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72" y="5662004"/>
            <a:ext cx="685414" cy="65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5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US" dirty="0" smtClean="0"/>
              <a:t>JavaScript </a:t>
            </a:r>
            <a:r>
              <a:rPr lang="ru-RU" dirty="0" smtClean="0"/>
              <a:t>(</a:t>
            </a:r>
            <a:r>
              <a:rPr lang="ru-RU" dirty="0"/>
              <a:t>с </a:t>
            </a:r>
            <a:r>
              <a:rPr lang="ru-RU" dirty="0" err="1"/>
              <a:t>фреймворками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430682" y="2181583"/>
            <a:ext cx="376131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b="1" dirty="0" smtClean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 smtClean="0"/>
              <a:t>Ionic</a:t>
            </a:r>
            <a:r>
              <a:rPr lang="ru-RU" altLang="ru-RU" sz="2000" b="1" dirty="0" smtClean="0"/>
              <a:t> </a:t>
            </a:r>
            <a:r>
              <a:rPr lang="ru-RU" altLang="ru-RU" sz="2000" b="1" dirty="0"/>
              <a:t>+ </a:t>
            </a:r>
            <a:r>
              <a:rPr lang="ru-RU" altLang="ru-RU" sz="2000" b="1" dirty="0" err="1" smtClean="0"/>
              <a:t>Angular</a:t>
            </a:r>
            <a:r>
              <a:rPr lang="ru-RU" altLang="ru-RU" sz="2000" b="1" dirty="0" smtClean="0"/>
              <a:t>/</a:t>
            </a:r>
            <a:r>
              <a:rPr lang="ru-RU" altLang="ru-RU" sz="2000" b="1" dirty="0" err="1" smtClean="0"/>
              <a:t>React</a:t>
            </a:r>
            <a:r>
              <a:rPr lang="ru-RU" altLang="ru-RU" sz="2000" b="1" dirty="0" smtClean="0"/>
              <a:t>/</a:t>
            </a:r>
            <a:r>
              <a:rPr lang="ru-RU" altLang="ru-RU" sz="2000" b="1" dirty="0" err="1" smtClean="0"/>
              <a:t>Vue</a:t>
            </a:r>
            <a:endParaRPr lang="en-US" altLang="ru-RU" sz="2000" b="1" dirty="0" smtClean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/>
              <a:t>Использует веб-технологии (HTML, CSS, </a:t>
            </a:r>
            <a:r>
              <a:rPr lang="ru-RU" altLang="ru-RU" dirty="0" err="1"/>
              <a:t>JavaScript</a:t>
            </a:r>
            <a:r>
              <a:rPr lang="ru-RU" altLang="ru-RU" dirty="0"/>
              <a:t>) для создания мобильных приложений с </a:t>
            </a:r>
            <a:r>
              <a:rPr lang="ru-RU" altLang="ru-RU" dirty="0" err="1"/>
              <a:t>нативным</a:t>
            </a:r>
            <a:r>
              <a:rPr lang="ru-RU" altLang="ru-RU" dirty="0"/>
              <a:t> доступом через плагины.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610" y="1799210"/>
            <a:ext cx="4274565" cy="28497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134292" y="1799210"/>
            <a:ext cx="3621984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/>
              <a:t>React</a:t>
            </a:r>
            <a:r>
              <a:rPr lang="ru-RU" altLang="ru-RU" sz="2000" b="1" dirty="0"/>
              <a:t> </a:t>
            </a:r>
            <a:r>
              <a:rPr lang="ru-RU" altLang="ru-RU" sz="2000" b="1" dirty="0" err="1" smtClean="0"/>
              <a:t>Native</a:t>
            </a:r>
            <a:endParaRPr lang="en-US" altLang="ru-RU" sz="2000" b="1" dirty="0" smtClean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/>
              <a:t>Позволяет разрабатывать приложения с использованием веб-технологий и </a:t>
            </a:r>
            <a:r>
              <a:rPr lang="ru-RU" altLang="ru-RU" dirty="0" err="1"/>
              <a:t>нативных</a:t>
            </a:r>
            <a:r>
              <a:rPr lang="ru-RU" altLang="ru-RU" dirty="0"/>
              <a:t> компонентов</a:t>
            </a:r>
            <a:r>
              <a:rPr lang="ru-RU" altLang="ru-RU" dirty="0" smtClean="0"/>
              <a:t>.</a:t>
            </a:r>
            <a:endParaRPr lang="en-US" altLang="ru-RU" dirty="0" smtClean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/>
              <a:t>Преимущество: большое сообщество и возможность использовать один и тот же код как для веба, так и для мобильных приложений.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US" dirty="0" smtClean="0"/>
              <a:t>Dart </a:t>
            </a:r>
            <a:r>
              <a:rPr lang="ru-RU" dirty="0"/>
              <a:t>(с </a:t>
            </a:r>
            <a:r>
              <a:rPr lang="ru-RU" dirty="0" err="1"/>
              <a:t>фреймворком</a:t>
            </a:r>
            <a:r>
              <a:rPr lang="ru-RU" dirty="0"/>
              <a:t> </a:t>
            </a:r>
            <a:r>
              <a:rPr lang="en-US" b="1" dirty="0"/>
              <a:t>Flutter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708" y="1770040"/>
            <a:ext cx="5464492" cy="3149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Прямоугольник 5"/>
          <p:cNvSpPr/>
          <p:nvPr/>
        </p:nvSpPr>
        <p:spPr>
          <a:xfrm>
            <a:off x="292733" y="2605949"/>
            <a:ext cx="58074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/>
              <a:t>Быстро развивающийся инструмент от </a:t>
            </a:r>
            <a:r>
              <a:rPr lang="ru-RU" altLang="ru-RU" dirty="0" err="1"/>
              <a:t>Google</a:t>
            </a:r>
            <a:r>
              <a:rPr lang="ru-RU" altLang="ru-RU" dirty="0" smtClean="0"/>
              <a:t>.</a:t>
            </a:r>
            <a:endParaRPr lang="en-US" altLang="ru-RU" dirty="0" smtClean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/>
              <a:t>Преимущество: отличная производительность и гибкость UI, позволяет создавать приложения с </a:t>
            </a:r>
            <a:r>
              <a:rPr lang="ru-RU" altLang="ru-RU" dirty="0" err="1"/>
              <a:t>нативным</a:t>
            </a:r>
            <a:r>
              <a:rPr lang="ru-RU" altLang="ru-RU" dirty="0"/>
              <a:t> внешним видом на </a:t>
            </a:r>
            <a:r>
              <a:rPr lang="ru-RU" altLang="ru-RU" dirty="0" err="1"/>
              <a:t>iOS</a:t>
            </a:r>
            <a:r>
              <a:rPr lang="ru-RU" altLang="ru-RU" dirty="0"/>
              <a:t> и </a:t>
            </a:r>
            <a:r>
              <a:rPr lang="ru-RU" altLang="ru-RU" dirty="0" err="1"/>
              <a:t>Android</a:t>
            </a:r>
            <a:r>
              <a:rPr lang="ru-RU" altLang="ru-RU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392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ru-RU" dirty="0" smtClean="0"/>
              <a:t>С</a:t>
            </a:r>
            <a:r>
              <a:rPr lang="en-US" dirty="0" smtClean="0"/>
              <a:t># </a:t>
            </a:r>
            <a:r>
              <a:rPr lang="ru-RU" dirty="0"/>
              <a:t>(с </a:t>
            </a:r>
            <a:r>
              <a:rPr lang="ru-RU" dirty="0" err="1"/>
              <a:t>фреймворком</a:t>
            </a:r>
            <a:r>
              <a:rPr lang="ru-RU" dirty="0"/>
              <a:t> </a:t>
            </a:r>
            <a:r>
              <a:rPr lang="en-US" b="1" dirty="0" err="1"/>
              <a:t>Xamarin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705411" y="5160556"/>
            <a:ext cx="65852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/>
              <a:t>Поддерживается </a:t>
            </a:r>
            <a:r>
              <a:rPr lang="ru-RU" altLang="ru-RU" dirty="0" err="1"/>
              <a:t>Microsoft</a:t>
            </a:r>
            <a:r>
              <a:rPr lang="ru-RU" altLang="ru-RU" dirty="0" smtClean="0"/>
              <a:t>.</a:t>
            </a:r>
            <a:endParaRPr lang="en-US" altLang="ru-RU" dirty="0" smtClean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/>
              <a:t>Преимущество: позволяет использовать до 90% кода для всех платформ, </a:t>
            </a:r>
            <a:r>
              <a:rPr lang="ru-RU" altLang="ru-RU" dirty="0" err="1"/>
              <a:t>нативный</a:t>
            </a:r>
            <a:r>
              <a:rPr lang="ru-RU" altLang="ru-RU" dirty="0"/>
              <a:t> доступ к API, интеграция с экосистемой .NET.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411" y="1301026"/>
            <a:ext cx="6585274" cy="37053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521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8169" cy="1400530"/>
          </a:xfr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US" dirty="0" err="1" smtClean="0"/>
              <a:t>Kotlin</a:t>
            </a:r>
            <a:r>
              <a:rPr lang="en-US" dirty="0" smtClean="0"/>
              <a:t> </a:t>
            </a:r>
            <a:r>
              <a:rPr lang="ru-RU" dirty="0"/>
              <a:t>(с </a:t>
            </a:r>
            <a:r>
              <a:rPr lang="ru-RU" dirty="0" err="1"/>
              <a:t>фреймворком</a:t>
            </a:r>
            <a:r>
              <a:rPr lang="ru-RU" dirty="0"/>
              <a:t> </a:t>
            </a:r>
            <a:r>
              <a:rPr lang="en-US" b="1" dirty="0" err="1"/>
              <a:t>Kotlin</a:t>
            </a:r>
            <a:r>
              <a:rPr lang="en-US" b="1" dirty="0"/>
              <a:t> Multiplatform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46111" y="2459038"/>
            <a:ext cx="41079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/>
              <a:t>Позволяет использовать </a:t>
            </a:r>
            <a:r>
              <a:rPr lang="ru-RU" altLang="ru-RU" dirty="0" err="1"/>
              <a:t>Kotlin</a:t>
            </a:r>
            <a:r>
              <a:rPr lang="ru-RU" altLang="ru-RU" dirty="0"/>
              <a:t> для написания общей бизнес-логики, которая затем компилируется под разные платформы</a:t>
            </a:r>
            <a:r>
              <a:rPr lang="ru-RU" altLang="ru-RU" dirty="0" smtClean="0"/>
              <a:t>.</a:t>
            </a:r>
            <a:endParaRPr lang="en-US" altLang="ru-RU" dirty="0" smtClean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/>
              <a:t>Преимущество: гибкость и возможность писать </a:t>
            </a:r>
            <a:r>
              <a:rPr lang="ru-RU" altLang="ru-RU" dirty="0" err="1"/>
              <a:t>нативный</a:t>
            </a:r>
            <a:r>
              <a:rPr lang="ru-RU" altLang="ru-RU" dirty="0"/>
              <a:t> UI.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40" y="2224554"/>
            <a:ext cx="5494020" cy="27772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524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US" dirty="0" smtClean="0"/>
              <a:t>C++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83371" y="4106971"/>
            <a:ext cx="61815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/>
              <a:t>Используется для высокопроизводительных приложений, например, в играх или сложных графических приложениях</a:t>
            </a:r>
            <a:r>
              <a:rPr lang="ru-RU" altLang="ru-RU" dirty="0" smtClean="0"/>
              <a:t>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/>
              <a:t>Преимущество: быстрый код, который можно использовать на всех платформах.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73" y="1605706"/>
            <a:ext cx="3387090" cy="45325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81" y="1605706"/>
            <a:ext cx="5050022" cy="2501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95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US" dirty="0" smtClean="0"/>
              <a:t>Python </a:t>
            </a:r>
            <a:r>
              <a:rPr lang="ru-RU" dirty="0"/>
              <a:t>(с </a:t>
            </a:r>
            <a:r>
              <a:rPr lang="ru-RU" dirty="0" err="1"/>
              <a:t>фреймворками</a:t>
            </a:r>
            <a:r>
              <a:rPr lang="ru-RU" dirty="0"/>
              <a:t> </a:t>
            </a:r>
            <a:r>
              <a:rPr lang="ru-RU" b="1" dirty="0" err="1"/>
              <a:t>Kivy</a:t>
            </a:r>
            <a:r>
              <a:rPr lang="ru-RU" dirty="0"/>
              <a:t> и </a:t>
            </a:r>
            <a:r>
              <a:rPr lang="ru-RU" b="1" dirty="0" err="1"/>
              <a:t>BeeWare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11" y="2440885"/>
            <a:ext cx="4750594" cy="26722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Прямоугольник 5"/>
          <p:cNvSpPr/>
          <p:nvPr/>
        </p:nvSpPr>
        <p:spPr>
          <a:xfrm>
            <a:off x="646111" y="262282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 err="1"/>
              <a:t>Python</a:t>
            </a:r>
            <a:r>
              <a:rPr lang="ru-RU" altLang="ru-RU" dirty="0"/>
              <a:t> используется для создания кроссплатформенных приложений, хотя это менее распространённый выбор для мобильных решений</a:t>
            </a:r>
            <a:r>
              <a:rPr lang="ru-RU" altLang="ru-RU" dirty="0" smtClean="0"/>
              <a:t>.</a:t>
            </a:r>
            <a:endParaRPr lang="en-US" altLang="ru-RU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/>
              <a:t>Преимущество: простой язык для быстрого </a:t>
            </a:r>
            <a:r>
              <a:rPr lang="ru-RU" altLang="ru-RU" dirty="0" err="1"/>
              <a:t>прототипирования</a:t>
            </a:r>
            <a:r>
              <a:rPr lang="ru-RU" altLang="ru-RU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4291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US" dirty="0" smtClean="0"/>
              <a:t>Ruby </a:t>
            </a:r>
            <a:r>
              <a:rPr lang="ru-RU" dirty="0"/>
              <a:t>(с </a:t>
            </a:r>
            <a:r>
              <a:rPr lang="ru-RU" dirty="0" err="1"/>
              <a:t>фреймворком</a:t>
            </a:r>
            <a:r>
              <a:rPr lang="ru-RU" dirty="0"/>
              <a:t> </a:t>
            </a:r>
            <a:r>
              <a:rPr lang="en-US" b="1" dirty="0" err="1"/>
              <a:t>RubyMotion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42599" y="2181344"/>
            <a:ext cx="83156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dirty="0"/>
              <a:t>Используется для кроссплатформенной разработки мобильных приложений с </a:t>
            </a:r>
            <a:r>
              <a:rPr lang="ru-RU" dirty="0" err="1"/>
              <a:t>нативным</a:t>
            </a:r>
            <a:r>
              <a:rPr lang="ru-RU" dirty="0"/>
              <a:t> доступом к API</a:t>
            </a:r>
            <a:r>
              <a:rPr lang="ru-RU" dirty="0" smtClean="0"/>
              <a:t>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dirty="0"/>
              <a:t>Преимущество: высокая скорость разработки и простой доступ к </a:t>
            </a:r>
            <a:r>
              <a:rPr lang="ru-RU" dirty="0" err="1"/>
              <a:t>нативным</a:t>
            </a:r>
            <a:r>
              <a:rPr lang="ru-RU" dirty="0"/>
              <a:t> функциям на </a:t>
            </a:r>
            <a:r>
              <a:rPr lang="ru-RU" dirty="0" err="1"/>
              <a:t>iOS</a:t>
            </a:r>
            <a:r>
              <a:rPr lang="ru-RU" dirty="0"/>
              <a:t> и </a:t>
            </a:r>
            <a:r>
              <a:rPr lang="ru-RU" dirty="0" err="1"/>
              <a:t>Android</a:t>
            </a:r>
            <a:r>
              <a:rPr lang="ru-RU" dirty="0"/>
              <a:t>.</a:t>
            </a:r>
            <a:endParaRPr lang="ru-RU" altLang="ru-RU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dirty="0" smtClean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450" y="3479185"/>
            <a:ext cx="5506212" cy="30972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78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CC4F44-154A-4E67-B129-1B5389E9F99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5FFD32-E0A8-4E83-80B3-20612105D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Цифровое оформление</Template>
  <TotalTime>0</TotalTime>
  <Words>347</Words>
  <Application>Microsoft Office PowerPoint</Application>
  <PresentationFormat>Широкоэкранный</PresentationFormat>
  <Paragraphs>73</Paragraphs>
  <Slides>13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Ион</vt:lpstr>
      <vt:lpstr>Кроссплатформенная разработка</vt:lpstr>
      <vt:lpstr>Языки программирования</vt:lpstr>
      <vt:lpstr>JavaScript (с фреймворками)</vt:lpstr>
      <vt:lpstr>Dart (с фреймворком Flutter)</vt:lpstr>
      <vt:lpstr>С# (с фреймворком Xamarin)</vt:lpstr>
      <vt:lpstr>Kotlin (с фреймворком Kotlin Multiplatform)</vt:lpstr>
      <vt:lpstr>C++</vt:lpstr>
      <vt:lpstr>Python (с фреймворками Kivy и BeeWare)</vt:lpstr>
      <vt:lpstr>Ruby (с фреймворком RubyMotion)</vt:lpstr>
      <vt:lpstr>TypeScript</vt:lpstr>
      <vt:lpstr>Rust (с фреймворком Tauri)</vt:lpstr>
      <vt:lpstr>Выбор языка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2024-10-09T22:51:52Z</dcterms:created>
  <dcterms:modified xsi:type="dcterms:W3CDTF">2024-10-11T01:27:18Z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